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4" r:id="rId10"/>
    <p:sldId id="263" r:id="rId11"/>
    <p:sldId id="270" r:id="rId12"/>
    <p:sldId id="271" r:id="rId13"/>
    <p:sldId id="272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3" r:id="rId22"/>
    <p:sldId id="284" r:id="rId23"/>
  </p:sldIdLst>
  <p:sldSz cx="18288000" cy="10287000"/>
  <p:notesSz cx="6858000" cy="9144000"/>
  <p:embeddedFontLst>
    <p:embeddedFont>
      <p:font typeface="Arial" panose="020B0604020202020204" pitchFamily="34" charset="0"/>
      <p:regular r:id="rId25"/>
    </p:embeddedFont>
    <p:embeddedFont>
      <p:font typeface="Arial Bold" panose="020B0704020202020204" pitchFamily="34" charset="0"/>
      <p:regular r:id="rId26"/>
      <p:bold r:id="rId27"/>
    </p:embeddedFont>
    <p:embeddedFont>
      <p:font typeface="Arimo" panose="020B0600000101010101" charset="0"/>
      <p:regular r:id="rId28"/>
    </p:embeddedFont>
    <p:embeddedFont>
      <p:font typeface="Arimo Bold" panose="020B0600000101010101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59675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97129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43898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9093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5658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81862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9829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49600" cy="13975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70925" y="5330550"/>
            <a:ext cx="9775950" cy="280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 dirty="0">
                <a:solidFill>
                  <a:srgbClr val="19264B"/>
                </a:solidFill>
                <a:latin typeface="Arial Bold"/>
                <a:ea typeface="Arial Bold"/>
              </a:rPr>
              <a:t>CUAI DSL </a:t>
            </a:r>
            <a:r>
              <a:rPr lang="en-US" sz="4999" dirty="0" err="1">
                <a:solidFill>
                  <a:srgbClr val="19264B"/>
                </a:solidFill>
                <a:latin typeface="Arial Bold"/>
                <a:ea typeface="Arial Bold"/>
              </a:rPr>
              <a:t>스터디</a:t>
            </a:r>
            <a:r>
              <a:rPr lang="en-US" sz="4999" dirty="0">
                <a:solidFill>
                  <a:srgbClr val="19264B"/>
                </a:solidFill>
                <a:latin typeface="Arial Bold"/>
                <a:ea typeface="Arial Bold"/>
              </a:rPr>
              <a:t> 1팀</a:t>
            </a:r>
          </a:p>
          <a:p>
            <a:pPr algn="l">
              <a:lnSpc>
                <a:spcPts val="3863"/>
              </a:lnSpc>
            </a:pPr>
            <a:r>
              <a:rPr lang="en-US" sz="2799" dirty="0">
                <a:solidFill>
                  <a:srgbClr val="19264B"/>
                </a:solidFill>
                <a:latin typeface="Arial"/>
              </a:rPr>
              <a:t>2023.11.7</a:t>
            </a: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19264B"/>
              </a:solidFill>
              <a:latin typeface="Arial"/>
            </a:endParaRP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19264B"/>
              </a:solidFill>
              <a:latin typeface="Arial"/>
            </a:endParaRPr>
          </a:p>
          <a:p>
            <a:pPr algn="l">
              <a:lnSpc>
                <a:spcPts val="3036"/>
              </a:lnSpc>
            </a:pPr>
            <a:r>
              <a:rPr lang="en-US" sz="2200" dirty="0" err="1">
                <a:solidFill>
                  <a:srgbClr val="19264B"/>
                </a:solidFill>
                <a:latin typeface="Arial"/>
                <a:ea typeface="Arial"/>
              </a:rPr>
              <a:t>발표자</a:t>
            </a:r>
            <a:r>
              <a:rPr lang="en-US" sz="2200" dirty="0">
                <a:solidFill>
                  <a:srgbClr val="19264B"/>
                </a:solidFill>
                <a:latin typeface="Arial"/>
                <a:ea typeface="Arial"/>
              </a:rPr>
              <a:t> : 배현규 </a:t>
            </a:r>
          </a:p>
        </p:txBody>
      </p:sp>
      <p:sp>
        <p:nvSpPr>
          <p:cNvPr id="6" name="AutoShape 6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72920" y="2837428"/>
            <a:ext cx="4677934" cy="1448497"/>
          </a:xfrm>
          <a:custGeom>
            <a:avLst/>
            <a:gdLst/>
            <a:ahLst/>
            <a:cxnLst/>
            <a:rect l="l" t="t" r="r" b="b"/>
            <a:pathLst>
              <a:path w="4677934" h="1448497">
                <a:moveTo>
                  <a:pt x="0" y="0"/>
                </a:moveTo>
                <a:lnTo>
                  <a:pt x="4677934" y="0"/>
                </a:lnTo>
                <a:lnTo>
                  <a:pt x="4677934" y="1448497"/>
                </a:lnTo>
                <a:lnTo>
                  <a:pt x="0" y="144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96261" y="2665257"/>
            <a:ext cx="5003268" cy="1792838"/>
          </a:xfrm>
          <a:custGeom>
            <a:avLst/>
            <a:gdLst/>
            <a:ahLst/>
            <a:cxnLst/>
            <a:rect l="l" t="t" r="r" b="b"/>
            <a:pathLst>
              <a:path w="5003268" h="1792838">
                <a:moveTo>
                  <a:pt x="0" y="0"/>
                </a:moveTo>
                <a:lnTo>
                  <a:pt x="5003268" y="0"/>
                </a:lnTo>
                <a:lnTo>
                  <a:pt x="5003268" y="1792838"/>
                </a:lnTo>
                <a:lnTo>
                  <a:pt x="0" y="1792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76620" y="4091941"/>
            <a:ext cx="5738689" cy="3980761"/>
          </a:xfrm>
          <a:custGeom>
            <a:avLst/>
            <a:gdLst/>
            <a:ahLst/>
            <a:cxnLst/>
            <a:rect l="l" t="t" r="r" b="b"/>
            <a:pathLst>
              <a:path w="5738689" h="3980761">
                <a:moveTo>
                  <a:pt x="0" y="0"/>
                </a:moveTo>
                <a:lnTo>
                  <a:pt x="5738689" y="0"/>
                </a:lnTo>
                <a:lnTo>
                  <a:pt x="5738689" y="3980761"/>
                </a:lnTo>
                <a:lnTo>
                  <a:pt x="0" y="398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49404" y="4220939"/>
            <a:ext cx="5924965" cy="3722766"/>
          </a:xfrm>
          <a:custGeom>
            <a:avLst/>
            <a:gdLst/>
            <a:ahLst/>
            <a:cxnLst/>
            <a:rect l="l" t="t" r="r" b="b"/>
            <a:pathLst>
              <a:path w="5924965" h="3722766">
                <a:moveTo>
                  <a:pt x="0" y="0"/>
                </a:moveTo>
                <a:lnTo>
                  <a:pt x="5924965" y="0"/>
                </a:lnTo>
                <a:lnTo>
                  <a:pt x="5924965" y="3722765"/>
                </a:lnTo>
                <a:lnTo>
                  <a:pt x="0" y="3722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46095" y="1913888"/>
            <a:ext cx="253158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latin typeface="Arimo"/>
                <a:ea typeface="Arimo"/>
              </a:rPr>
              <a:t>ReLU 함수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7713" y="542925"/>
            <a:ext cx="97759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>
                <a:solidFill>
                  <a:srgbClr val="19264B"/>
                </a:solidFill>
                <a:latin typeface="Arimo Bold"/>
                <a:ea typeface="Arimo Bold"/>
              </a:rPr>
              <a:t>2. 활성화 함수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7713" y="8238437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ea typeface="Arimo"/>
              </a:rPr>
              <a:t>가장 많이 쓰이는 함수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9984" y="8360196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zero-centered 이다.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90157" y="1907337"/>
            <a:ext cx="2257908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latin typeface="Arimo"/>
                <a:ea typeface="Arimo"/>
              </a:rPr>
              <a:t>tanh 함수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7713" y="8959215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뉴런이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죽는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단점이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있다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9984" y="8959215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기울기 소실 문제가 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0584" y="1309060"/>
            <a:ext cx="13578716" cy="8694568"/>
          </a:xfrm>
          <a:custGeom>
            <a:avLst/>
            <a:gdLst/>
            <a:ahLst/>
            <a:cxnLst/>
            <a:rect l="l" t="t" r="r" b="b"/>
            <a:pathLst>
              <a:path w="13578716" h="8694568">
                <a:moveTo>
                  <a:pt x="0" y="0"/>
                </a:moveTo>
                <a:lnTo>
                  <a:pt x="13578716" y="0"/>
                </a:lnTo>
                <a:lnTo>
                  <a:pt x="13578716" y="8694568"/>
                </a:lnTo>
                <a:lnTo>
                  <a:pt x="0" y="8694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9375" y="619450"/>
            <a:ext cx="9775950" cy="6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 dirty="0">
                <a:solidFill>
                  <a:srgbClr val="19264B"/>
                </a:solidFill>
                <a:latin typeface="Arimo"/>
                <a:ea typeface="Arimo"/>
              </a:rPr>
              <a:t>3. </a:t>
            </a:r>
            <a:r>
              <a:rPr lang="ko-KR" altLang="en-US" sz="4000" dirty="0" err="1">
                <a:solidFill>
                  <a:srgbClr val="19264B"/>
                </a:solidFill>
                <a:latin typeface="Arimo"/>
                <a:ea typeface="Arimo"/>
              </a:rPr>
              <a:t>출력층</a:t>
            </a:r>
            <a:r>
              <a:rPr lang="en-US" sz="4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0584" y="1309060"/>
            <a:ext cx="13578716" cy="8694568"/>
          </a:xfrm>
          <a:custGeom>
            <a:avLst/>
            <a:gdLst/>
            <a:ahLst/>
            <a:cxnLst/>
            <a:rect l="l" t="t" r="r" b="b"/>
            <a:pathLst>
              <a:path w="13578716" h="8694568">
                <a:moveTo>
                  <a:pt x="0" y="0"/>
                </a:moveTo>
                <a:lnTo>
                  <a:pt x="13578716" y="0"/>
                </a:lnTo>
                <a:lnTo>
                  <a:pt x="13578716" y="8694568"/>
                </a:lnTo>
                <a:lnTo>
                  <a:pt x="0" y="8694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64094" y="4141871"/>
            <a:ext cx="11207415" cy="2626712"/>
            <a:chOff x="0" y="0"/>
            <a:chExt cx="2951747" cy="6918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1747" cy="691809"/>
            </a:xfrm>
            <a:custGeom>
              <a:avLst/>
              <a:gdLst/>
              <a:ahLst/>
              <a:cxnLst/>
              <a:rect l="l" t="t" r="r" b="b"/>
              <a:pathLst>
                <a:path w="2951747" h="691809">
                  <a:moveTo>
                    <a:pt x="0" y="0"/>
                  </a:moveTo>
                  <a:lnTo>
                    <a:pt x="2951747" y="0"/>
                  </a:lnTo>
                  <a:lnTo>
                    <a:pt x="2951747" y="691809"/>
                  </a:lnTo>
                  <a:lnTo>
                    <a:pt x="0" y="691809"/>
                  </a:lnTo>
                  <a:close/>
                </a:path>
              </a:pathLst>
            </a:custGeom>
            <a:solidFill>
              <a:srgbClr val="CBCBC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2951747" cy="806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39"/>
                </a:lnSpc>
              </a:pPr>
              <a:r>
                <a:rPr lang="en-US" sz="2999">
                  <a:solidFill>
                    <a:srgbClr val="000000"/>
                  </a:solidFill>
                  <a:latin typeface="Arial Bold"/>
                  <a:ea typeface="Arial Bold"/>
                </a:rPr>
                <a:t>  출력층의 활성화 함수는 풀고자 하는 문제의 성질에 맞게 정의한다!</a:t>
              </a:r>
            </a:p>
            <a:p>
              <a:pPr marL="647695" lvl="1" indent="-323848">
                <a:lnSpc>
                  <a:spcPts val="413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Arial Bold"/>
                  <a:ea typeface="Arial Bold"/>
                </a:rPr>
                <a:t>회귀 - 항등 함수</a:t>
              </a:r>
            </a:p>
            <a:p>
              <a:pPr marL="647695" lvl="1" indent="-323848">
                <a:lnSpc>
                  <a:spcPts val="413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Arial Bold"/>
                  <a:ea typeface="Arial Bold"/>
                </a:rPr>
                <a:t>2클래스 분류 - 시그모이드 함수</a:t>
              </a:r>
            </a:p>
            <a:p>
              <a:pPr marL="647695" lvl="1" indent="-323848">
                <a:lnSpc>
                  <a:spcPts val="413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Arial Bold"/>
                  <a:ea typeface="Arial Bold"/>
                </a:rPr>
                <a:t>다중 클래스 분류 - 소프트맥스 함수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09375" y="619450"/>
            <a:ext cx="9775950" cy="6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 dirty="0">
                <a:solidFill>
                  <a:srgbClr val="19264B"/>
                </a:solidFill>
                <a:latin typeface="Arimo"/>
                <a:ea typeface="Arimo"/>
              </a:rPr>
              <a:t>3. </a:t>
            </a:r>
            <a:r>
              <a:rPr lang="ko-KR" altLang="en-US" sz="4000" dirty="0" err="1">
                <a:solidFill>
                  <a:srgbClr val="19264B"/>
                </a:solidFill>
                <a:latin typeface="Arimo"/>
                <a:ea typeface="Arimo"/>
              </a:rPr>
              <a:t>출력층</a:t>
            </a:r>
            <a:r>
              <a:rPr lang="en-US" sz="4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2555" y="962025"/>
            <a:ext cx="6499316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2층에서 출력층으로의 신호 전달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15844" y="1878916"/>
            <a:ext cx="4222105" cy="5840048"/>
          </a:xfrm>
          <a:custGeom>
            <a:avLst/>
            <a:gdLst/>
            <a:ahLst/>
            <a:cxnLst/>
            <a:rect l="l" t="t" r="r" b="b"/>
            <a:pathLst>
              <a:path w="4222105" h="5840048">
                <a:moveTo>
                  <a:pt x="0" y="0"/>
                </a:moveTo>
                <a:lnTo>
                  <a:pt x="4222105" y="0"/>
                </a:lnTo>
                <a:lnTo>
                  <a:pt x="4222105" y="5840048"/>
                </a:lnTo>
                <a:lnTo>
                  <a:pt x="0" y="5840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31725" y="1806436"/>
            <a:ext cx="4314547" cy="5912528"/>
          </a:xfrm>
          <a:custGeom>
            <a:avLst/>
            <a:gdLst/>
            <a:ahLst/>
            <a:cxnLst/>
            <a:rect l="l" t="t" r="r" b="b"/>
            <a:pathLst>
              <a:path w="4314547" h="5912528">
                <a:moveTo>
                  <a:pt x="0" y="0"/>
                </a:moveTo>
                <a:lnTo>
                  <a:pt x="4314547" y="0"/>
                </a:lnTo>
                <a:lnTo>
                  <a:pt x="4314547" y="5912528"/>
                </a:lnTo>
                <a:lnTo>
                  <a:pt x="0" y="591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81171" y="3866894"/>
            <a:ext cx="4834011" cy="2553213"/>
          </a:xfrm>
          <a:custGeom>
            <a:avLst/>
            <a:gdLst/>
            <a:ahLst/>
            <a:cxnLst/>
            <a:rect l="l" t="t" r="r" b="b"/>
            <a:pathLst>
              <a:path w="4834011" h="2553213">
                <a:moveTo>
                  <a:pt x="0" y="0"/>
                </a:moveTo>
                <a:lnTo>
                  <a:pt x="4834011" y="0"/>
                </a:lnTo>
                <a:lnTo>
                  <a:pt x="4834011" y="2553212"/>
                </a:lnTo>
                <a:lnTo>
                  <a:pt x="0" y="255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09375" y="619450"/>
            <a:ext cx="9775950" cy="6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 dirty="0">
                <a:solidFill>
                  <a:srgbClr val="19264B"/>
                </a:solidFill>
                <a:latin typeface="Arimo"/>
                <a:ea typeface="Arimo"/>
              </a:rPr>
              <a:t>4. </a:t>
            </a:r>
            <a:r>
              <a:rPr lang="en-US" sz="4000" dirty="0" err="1">
                <a:solidFill>
                  <a:srgbClr val="19264B"/>
                </a:solidFill>
                <a:latin typeface="Arimo"/>
                <a:ea typeface="Arimo"/>
              </a:rPr>
              <a:t>출력층</a:t>
            </a:r>
            <a:endParaRPr lang="en-US" sz="4000" dirty="0">
              <a:solidFill>
                <a:srgbClr val="19264B"/>
              </a:solidFill>
              <a:latin typeface="Arimo"/>
              <a:ea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42137" y="7977387"/>
            <a:ext cx="3769519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latin typeface="Arimo Bold"/>
                <a:ea typeface="Arimo Bold"/>
              </a:rPr>
              <a:t>   항등 함수</a:t>
            </a: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ea typeface="Arimo Bold"/>
              </a:rPr>
              <a:t>입력을 그대로 출력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42598" y="8011677"/>
            <a:ext cx="2877145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latin typeface="Arimo Bold"/>
                <a:ea typeface="Arimo Bold"/>
              </a:rPr>
              <a:t>   소프트맥스 함수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64749" y="3460737"/>
            <a:ext cx="8401785" cy="6206813"/>
          </a:xfrm>
          <a:custGeom>
            <a:avLst/>
            <a:gdLst/>
            <a:ahLst/>
            <a:cxnLst/>
            <a:rect l="l" t="t" r="r" b="b"/>
            <a:pathLst>
              <a:path w="8401785" h="6206813">
                <a:moveTo>
                  <a:pt x="0" y="0"/>
                </a:moveTo>
                <a:lnTo>
                  <a:pt x="8401785" y="0"/>
                </a:lnTo>
                <a:lnTo>
                  <a:pt x="8401785" y="6206813"/>
                </a:lnTo>
                <a:lnTo>
                  <a:pt x="0" y="6206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9375" y="619450"/>
            <a:ext cx="9775950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latin typeface="Arimo"/>
                <a:ea typeface="Arimo"/>
              </a:rPr>
              <a:t>4. 출력층 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7792" y="1821540"/>
            <a:ext cx="508605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ea typeface="Arimo Bold"/>
              </a:rPr>
              <a:t>소프트 맥스 함수 구현시 주의점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375" y="2564581"/>
            <a:ext cx="13209984" cy="363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323850" lvl="1"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19264B"/>
                </a:solidFill>
                <a:latin typeface="Arimo Bold"/>
                <a:ea typeface="Arimo Bold"/>
              </a:rPr>
              <a:t>Over Flow</a:t>
            </a:r>
            <a:r>
              <a:rPr lang="ko-KR" altLang="en-US" sz="3000" dirty="0">
                <a:solidFill>
                  <a:srgbClr val="19264B"/>
                </a:solidFill>
                <a:latin typeface="Arimo Bold"/>
                <a:ea typeface="Arimo Bold"/>
              </a:rPr>
              <a:t> 발생</a:t>
            </a:r>
            <a:endParaRPr lang="en-US" altLang="ko-KR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altLang="ko-KR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altLang="ko-KR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latin typeface="Arimo Bold"/>
                <a:ea typeface="Arimo Bold"/>
              </a:rPr>
              <a:t>개선 방법</a:t>
            </a:r>
            <a:endParaRPr lang="en-US" altLang="ko-KR" sz="3000" dirty="0">
              <a:solidFill>
                <a:srgbClr val="19264B"/>
              </a:solidFill>
              <a:latin typeface="Arimo Bold"/>
              <a:ea typeface="Arimo Bold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sz="3000" dirty="0">
              <a:solidFill>
                <a:srgbClr val="19264B"/>
              </a:solidFill>
              <a:latin typeface="Arimo Bold"/>
              <a:ea typeface="Arimo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2356" y="4080187"/>
            <a:ext cx="8401785" cy="6206813"/>
          </a:xfrm>
          <a:custGeom>
            <a:avLst/>
            <a:gdLst/>
            <a:ahLst/>
            <a:cxnLst/>
            <a:rect l="l" t="t" r="r" b="b"/>
            <a:pathLst>
              <a:path w="8401785" h="6206813">
                <a:moveTo>
                  <a:pt x="0" y="0"/>
                </a:moveTo>
                <a:lnTo>
                  <a:pt x="8401785" y="0"/>
                </a:lnTo>
                <a:lnTo>
                  <a:pt x="8401785" y="6206813"/>
                </a:lnTo>
                <a:lnTo>
                  <a:pt x="0" y="6206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571371" y="8628000"/>
            <a:ext cx="731739" cy="7317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9264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85685" y="8147283"/>
            <a:ext cx="707129" cy="7071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09375" y="619450"/>
            <a:ext cx="9775950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latin typeface="Arimo"/>
                <a:ea typeface="Arimo"/>
              </a:rPr>
              <a:t>4. 출력층 설계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37792" y="1821540"/>
            <a:ext cx="508605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ea typeface="Arimo Bold"/>
              </a:rPr>
              <a:t>소프트 맥스 함수 구현시 주의점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09375" y="2564581"/>
            <a:ext cx="13104119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 Bold"/>
                <a:ea typeface="Arimo Bold"/>
              </a:rPr>
              <a:t>지수 함수를 사용하기 때문에 오버플로의 문제가 있다. 결과 수치가 '불안정'해짐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45973" y="3558217"/>
            <a:ext cx="1740694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latin typeface="Arimo Bold"/>
                <a:ea typeface="Arimo Bold"/>
              </a:rPr>
              <a:t>개선 방법?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45129" y="8290518"/>
            <a:ext cx="5711617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ea typeface="Arimo Bold"/>
              </a:rPr>
              <a:t>소프트맥스의 지수 함수를 계산할 때 어떤 정수를 더하거나 빼도 </a:t>
            </a: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latin typeface="Arimo Bold"/>
                <a:ea typeface="Arimo Bold"/>
              </a:rPr>
              <a:t>결과는 바뀌지 않는다!!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91624" y="9061091"/>
            <a:ext cx="707129" cy="7071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4000" dirty="0">
                <a:solidFill>
                  <a:srgbClr val="19264B"/>
                </a:solidFill>
                <a:ea typeface="Arimo"/>
              </a:rPr>
              <a:t>소프트 맥스 함수 살펴보기</a:t>
            </a:r>
            <a:endParaRPr lang="en-US" altLang="ko-KR" sz="4000" dirty="0">
              <a:solidFill>
                <a:srgbClr val="19264B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9"/>
            <a:ext cx="13473625" cy="6034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로지스틱 </a:t>
            </a:r>
            <a:r>
              <a:rPr lang="ko-KR" altLang="en-US" sz="3999" spc="63" dirty="0" err="1">
                <a:solidFill>
                  <a:srgbClr val="19264B"/>
                </a:solidFill>
                <a:ea typeface="Arimo"/>
              </a:rPr>
              <a:t>리그레션의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 정의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431799" lvl="1">
              <a:lnSpc>
                <a:spcPts val="7959"/>
              </a:lnSpc>
            </a:pP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 1. Linear Regression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을 이진 분류에 적용</a:t>
            </a: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431799" lvl="1">
              <a:lnSpc>
                <a:spcPts val="7959"/>
              </a:lnSpc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431799" lvl="1">
              <a:lnSpc>
                <a:spcPts val="7959"/>
              </a:lnSpc>
            </a:pP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 2. Logit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을 </a:t>
            </a: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Linear Regression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한 것 </a:t>
            </a: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(By </a:t>
            </a:r>
            <a:r>
              <a:rPr lang="ko-KR" altLang="en-US" sz="3999" spc="63" dirty="0" err="1">
                <a:solidFill>
                  <a:srgbClr val="19264B"/>
                </a:solidFill>
                <a:ea typeface="Arimo"/>
              </a:rPr>
              <a:t>혁펜하임님</a:t>
            </a:r>
            <a:r>
              <a:rPr lang="en-US" altLang="ko-KR" sz="3999" spc="63" dirty="0">
                <a:solidFill>
                  <a:srgbClr val="19264B"/>
                </a:solidFill>
                <a:ea typeface="Arimo"/>
              </a:rPr>
              <a:t>…)</a:t>
            </a: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14041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5400" dirty="0" err="1">
                <a:solidFill>
                  <a:srgbClr val="19264B"/>
                </a:solidFill>
                <a:ea typeface="Arimo"/>
              </a:rPr>
              <a:t>로짓</a:t>
            </a:r>
            <a:r>
              <a:rPr lang="en-US" altLang="ko-KR" sz="5400" dirty="0">
                <a:solidFill>
                  <a:srgbClr val="19264B"/>
                </a:solidFill>
                <a:ea typeface="Arimo"/>
              </a:rPr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7"/>
              <p:cNvSpPr txBox="1"/>
              <p:nvPr/>
            </p:nvSpPr>
            <p:spPr>
              <a:xfrm>
                <a:off x="2909375" y="2794519"/>
                <a:ext cx="11568625" cy="111640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Logit</a:t>
                </a:r>
                <a:r>
                  <a:rPr lang="ko-KR" altLang="en-US" sz="3999" spc="63" dirty="0">
                    <a:solidFill>
                      <a:srgbClr val="19264B"/>
                    </a:solidFill>
                    <a:ea typeface="Arimo"/>
                  </a:rPr>
                  <a:t> </a:t>
                </a: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= Ln(Odds)</a:t>
                </a: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endParaRPr lang="en-US" altLang="ko-KR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Odds = </a:t>
                </a:r>
                <a:r>
                  <a:rPr lang="ko-KR" altLang="en-US" sz="3999" spc="63" dirty="0">
                    <a:solidFill>
                      <a:srgbClr val="19264B"/>
                    </a:solidFill>
                    <a:ea typeface="Arimo"/>
                  </a:rPr>
                  <a:t>실패할 확률 대비 성공할 확률의 비</a:t>
                </a:r>
                <a:endParaRPr lang="en-US" altLang="ko-KR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431799" lvl="1">
                  <a:lnSpc>
                    <a:spcPts val="7959"/>
                  </a:lnSpc>
                </a:pPr>
                <a:r>
                  <a:rPr lang="ko-KR" altLang="en-US" sz="3999" spc="63" dirty="0">
                    <a:solidFill>
                      <a:srgbClr val="19264B"/>
                    </a:solidFill>
                    <a:ea typeface="Arimo"/>
                  </a:rPr>
                  <a:t>    성공할 확률 </a:t>
                </a: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= P         (0&lt;P&lt;1)</a:t>
                </a:r>
              </a:p>
              <a:p>
                <a:pPr marL="431799" lvl="1">
                  <a:lnSpc>
                    <a:spcPts val="7959"/>
                  </a:lnSpc>
                </a:pP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	</a:t>
                </a:r>
                <a:r>
                  <a:rPr lang="ko-KR" altLang="en-US" sz="3999" spc="63" dirty="0">
                    <a:solidFill>
                      <a:srgbClr val="19264B"/>
                    </a:solidFill>
                    <a:ea typeface="Arimo"/>
                  </a:rPr>
                  <a:t>실패할 확률 </a:t>
                </a:r>
                <a:r>
                  <a:rPr lang="en-US" altLang="ko-KR" sz="3999" spc="63" dirty="0">
                    <a:solidFill>
                      <a:srgbClr val="19264B"/>
                    </a:solidFill>
                    <a:ea typeface="Arimo"/>
                  </a:rPr>
                  <a:t>= 1-P  </a:t>
                </a:r>
              </a:p>
              <a:p>
                <a:pPr marL="431799" lvl="1">
                  <a:lnSpc>
                    <a:spcPts val="7959"/>
                  </a:lnSpc>
                </a:pPr>
                <a:endParaRPr lang="en-US" altLang="ko-KR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431799" lvl="1">
                  <a:lnSpc>
                    <a:spcPts val="7959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6600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altLang="ko-KR" sz="6600" i="1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ko-KR" altLang="ko-KR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6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altLang="ko-KR" sz="6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6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ko-KR" sz="11500" spc="63" dirty="0">
                    <a:solidFill>
                      <a:srgbClr val="19264B"/>
                    </a:solidFill>
                    <a:ea typeface="Arimo"/>
                  </a:rPr>
                  <a:t>   </a:t>
                </a:r>
                <a:r>
                  <a:rPr lang="en-US" altLang="ko-KR" sz="4800" spc="63" dirty="0">
                    <a:solidFill>
                      <a:srgbClr val="19264B"/>
                    </a:solidFill>
                    <a:ea typeface="Arimo"/>
                  </a:rPr>
                  <a:t>(0&lt;P&lt;1)</a:t>
                </a:r>
                <a:endParaRPr lang="en-US" altLang="ko-KR" sz="11500" spc="63" dirty="0">
                  <a:solidFill>
                    <a:srgbClr val="19264B"/>
                  </a:solidFill>
                  <a:ea typeface="Arimo"/>
                </a:endParaRP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endParaRPr lang="en-US" altLang="ko-KR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endParaRPr lang="en-US" altLang="ko-KR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endParaRPr lang="en-US" sz="3999" spc="63" dirty="0">
                  <a:solidFill>
                    <a:srgbClr val="19264B"/>
                  </a:solidFill>
                  <a:ea typeface="Arimo"/>
                </a:endParaRPr>
              </a:p>
              <a:p>
                <a:pPr marL="863599" lvl="1" indent="-431800">
                  <a:lnSpc>
                    <a:spcPts val="7959"/>
                  </a:lnSpc>
                  <a:buFont typeface="Arial"/>
                  <a:buChar char="•"/>
                </a:pPr>
                <a:endParaRPr lang="en-US" sz="3999" spc="63" dirty="0">
                  <a:solidFill>
                    <a:srgbClr val="19264B"/>
                  </a:solidFill>
                  <a:ea typeface="Arimo"/>
                </a:endParaRPr>
              </a:p>
            </p:txBody>
          </p:sp>
        </mc:Choice>
        <mc:Fallback xmlns="">
          <p:sp>
            <p:nvSpPr>
              <p:cNvPr id="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375" y="2794519"/>
                <a:ext cx="11568625" cy="11164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49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altLang="ko-KR" sz="4000" dirty="0">
                <a:solidFill>
                  <a:srgbClr val="19264B"/>
                </a:solidFill>
                <a:ea typeface="Arimo"/>
              </a:rPr>
              <a:t>Logit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9"/>
            <a:ext cx="12559225" cy="295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9E3D94-BACD-41F9-8661-99AD3C8CA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299493"/>
            <a:ext cx="8347865" cy="5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4000" dirty="0">
                <a:solidFill>
                  <a:srgbClr val="19264B"/>
                </a:solidFill>
                <a:ea typeface="Arimo"/>
              </a:rPr>
              <a:t>소프트 맥스 함수 살펴보기</a:t>
            </a:r>
            <a:endParaRPr lang="en-US" altLang="ko-KR" sz="4000" dirty="0">
              <a:solidFill>
                <a:srgbClr val="19264B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9"/>
            <a:ext cx="7987225" cy="295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>
              <a:lnSpc>
                <a:spcPts val="7959"/>
              </a:lnSpc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D0C88-2F48-4BCE-A95A-E422CDAA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250" y="1464976"/>
            <a:ext cx="14447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1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519724" y="4440858"/>
            <a:ext cx="3795800" cy="4758535"/>
            <a:chOff x="0" y="0"/>
            <a:chExt cx="11535200" cy="9207200"/>
          </a:xfrm>
        </p:grpSpPr>
        <p:sp>
          <p:nvSpPr>
            <p:cNvPr id="7" name="Freeform 7"/>
            <p:cNvSpPr/>
            <p:nvPr/>
          </p:nvSpPr>
          <p:spPr>
            <a:xfrm>
              <a:off x="50800" y="50800"/>
              <a:ext cx="11433556" cy="9105646"/>
            </a:xfrm>
            <a:custGeom>
              <a:avLst/>
              <a:gdLst/>
              <a:ahLst/>
              <a:cxnLst/>
              <a:rect l="l" t="t" r="r" b="b"/>
              <a:pathLst>
                <a:path w="11433556" h="9105646">
                  <a:moveTo>
                    <a:pt x="0" y="0"/>
                  </a:moveTo>
                  <a:lnTo>
                    <a:pt x="11433556" y="0"/>
                  </a:lnTo>
                  <a:lnTo>
                    <a:pt x="11433556" y="9105646"/>
                  </a:lnTo>
                  <a:lnTo>
                    <a:pt x="0" y="91056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535156" cy="9207246"/>
            </a:xfrm>
            <a:custGeom>
              <a:avLst/>
              <a:gdLst/>
              <a:ahLst/>
              <a:cxnLst/>
              <a:rect l="l" t="t" r="r" b="b"/>
              <a:pathLst>
                <a:path w="11535156" h="9207246">
                  <a:moveTo>
                    <a:pt x="50800" y="0"/>
                  </a:moveTo>
                  <a:lnTo>
                    <a:pt x="11484356" y="0"/>
                  </a:lnTo>
                  <a:cubicBezTo>
                    <a:pt x="11512424" y="0"/>
                    <a:pt x="11535156" y="22733"/>
                    <a:pt x="11535156" y="50800"/>
                  </a:cubicBezTo>
                  <a:lnTo>
                    <a:pt x="11535156" y="9156446"/>
                  </a:lnTo>
                  <a:cubicBezTo>
                    <a:pt x="11535156" y="9184513"/>
                    <a:pt x="11512424" y="9207246"/>
                    <a:pt x="11484356" y="9207246"/>
                  </a:cubicBezTo>
                  <a:lnTo>
                    <a:pt x="50800" y="9207246"/>
                  </a:lnTo>
                  <a:cubicBezTo>
                    <a:pt x="22733" y="9207246"/>
                    <a:pt x="0" y="9184513"/>
                    <a:pt x="0" y="9156446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9156446"/>
                  </a:lnTo>
                  <a:lnTo>
                    <a:pt x="50800" y="9156446"/>
                  </a:lnTo>
                  <a:lnTo>
                    <a:pt x="50800" y="9105646"/>
                  </a:lnTo>
                  <a:lnTo>
                    <a:pt x="11484356" y="9105646"/>
                  </a:lnTo>
                  <a:lnTo>
                    <a:pt x="11484356" y="9156446"/>
                  </a:lnTo>
                  <a:lnTo>
                    <a:pt x="11433556" y="9156446"/>
                  </a:lnTo>
                  <a:lnTo>
                    <a:pt x="11433556" y="50800"/>
                  </a:lnTo>
                  <a:lnTo>
                    <a:pt x="11484356" y="50800"/>
                  </a:lnTo>
                  <a:lnTo>
                    <a:pt x="114843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19264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535200" cy="925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이곳에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만나서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찍은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사진을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넣어주세요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.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비대면일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경우엔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화면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캡쳐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이용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얼굴이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나오게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찍어주셔야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/>
                  <a:ea typeface="Arial"/>
                </a:rPr>
                <a:t>합니다:D</a:t>
              </a:r>
              <a:endParaRPr lang="en-US" sz="24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09375" y="619450"/>
            <a:ext cx="9775950" cy="8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스터디원 소개 및 만남 인증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77950" y="3729000"/>
            <a:ext cx="4381350" cy="43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ea typeface="Arial"/>
              </a:rPr>
              <a:t>응용통계학과 배현규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ea typeface="Arial"/>
              </a:rPr>
              <a:t>소프트웨어학부 조민서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ea typeface="Arial"/>
              </a:rPr>
              <a:t>응용통계학과 허윤빈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ea typeface="Arial"/>
            </a:endParaRP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</a:rPr>
              <a:t>AI학과 홍사훈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D4A78D-982D-4326-BC81-9B6BF764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324" y="2095500"/>
            <a:ext cx="8485392" cy="71259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4000" dirty="0">
                <a:solidFill>
                  <a:srgbClr val="19264B"/>
                </a:solidFill>
                <a:ea typeface="Arimo"/>
              </a:rPr>
              <a:t>소프트 맥스 함수 살펴보기</a:t>
            </a:r>
            <a:endParaRPr lang="en-US" altLang="ko-KR" sz="4000" dirty="0">
              <a:solidFill>
                <a:srgbClr val="19264B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37950" y="2848321"/>
            <a:ext cx="7987225" cy="295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D106DA-8FA1-495A-B1C9-45D835E6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374" y="1518778"/>
            <a:ext cx="14616625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5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4000" dirty="0">
                <a:solidFill>
                  <a:srgbClr val="19264B"/>
                </a:solidFill>
                <a:ea typeface="Arimo"/>
              </a:rPr>
              <a:t>소프트 맥스 함수 살펴보기</a:t>
            </a:r>
            <a:endParaRPr lang="en-US" altLang="ko-KR" sz="4000" dirty="0">
              <a:solidFill>
                <a:srgbClr val="19264B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9"/>
            <a:ext cx="7987225" cy="295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861AD8-E747-4DB4-AEE6-5F606090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375" y="156210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5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65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ko-KR" altLang="en-US" sz="4000" dirty="0">
                <a:solidFill>
                  <a:srgbClr val="19264B"/>
                </a:solidFill>
                <a:ea typeface="Arimo"/>
              </a:rPr>
              <a:t>소프트 맥스 함수 살펴보기</a:t>
            </a:r>
            <a:endParaRPr lang="en-US" altLang="ko-KR" sz="4000" dirty="0">
              <a:solidFill>
                <a:srgbClr val="19264B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9"/>
            <a:ext cx="7987225" cy="295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altLang="ko-KR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03977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9375" y="619450"/>
            <a:ext cx="9775950" cy="8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9375" y="2794518"/>
            <a:ext cx="9775950" cy="496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퍼셉트론과</a:t>
            </a:r>
            <a:r>
              <a:rPr lang="en-US" sz="3999" spc="63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신경망</a:t>
            </a: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활성화</a:t>
            </a:r>
            <a:r>
              <a:rPr lang="en-US" sz="3999" spc="63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함수</a:t>
            </a: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출력층</a:t>
            </a:r>
            <a:r>
              <a:rPr lang="en-US" sz="3999" spc="63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설계</a:t>
            </a: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소프트맥스</a:t>
            </a:r>
            <a:r>
              <a:rPr lang="en-US" sz="3999" spc="63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999" spc="63" dirty="0" err="1">
                <a:solidFill>
                  <a:srgbClr val="19264B"/>
                </a:solidFill>
                <a:ea typeface="Arimo"/>
              </a:rPr>
              <a:t>함수</a:t>
            </a:r>
            <a:r>
              <a:rPr lang="en-US" sz="3999" spc="63" dirty="0">
                <a:solidFill>
                  <a:srgbClr val="19264B"/>
                </a:solidFill>
                <a:ea typeface="Arimo"/>
              </a:rPr>
              <a:t> </a:t>
            </a:r>
            <a:r>
              <a:rPr lang="ko-KR" altLang="en-US" sz="3999" spc="63" dirty="0">
                <a:solidFill>
                  <a:srgbClr val="19264B"/>
                </a:solidFill>
                <a:ea typeface="Arimo"/>
              </a:rPr>
              <a:t>살펴보기</a:t>
            </a:r>
            <a:endParaRPr lang="en-US" sz="3999" spc="63" dirty="0">
              <a:solidFill>
                <a:srgbClr val="19264B"/>
              </a:solidFill>
              <a:ea typeface="Arimo"/>
            </a:endParaRPr>
          </a:p>
          <a:p>
            <a:pPr algn="l">
              <a:lnSpc>
                <a:spcPts val="7959"/>
              </a:lnSpc>
            </a:pPr>
            <a:endParaRPr lang="en-US" sz="3999" spc="63" dirty="0">
              <a:solidFill>
                <a:srgbClr val="19264B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62360" y="3166781"/>
            <a:ext cx="6541004" cy="5606574"/>
          </a:xfrm>
          <a:custGeom>
            <a:avLst/>
            <a:gdLst/>
            <a:ahLst/>
            <a:cxnLst/>
            <a:rect l="l" t="t" r="r" b="b"/>
            <a:pathLst>
              <a:path w="6541004" h="5606574">
                <a:moveTo>
                  <a:pt x="0" y="0"/>
                </a:moveTo>
                <a:lnTo>
                  <a:pt x="6541004" y="0"/>
                </a:lnTo>
                <a:lnTo>
                  <a:pt x="6541004" y="5606575"/>
                </a:lnTo>
                <a:lnTo>
                  <a:pt x="0" y="5606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54254" y="6246124"/>
            <a:ext cx="6205046" cy="2156551"/>
          </a:xfrm>
          <a:custGeom>
            <a:avLst/>
            <a:gdLst/>
            <a:ahLst/>
            <a:cxnLst/>
            <a:rect l="l" t="t" r="r" b="b"/>
            <a:pathLst>
              <a:path w="6205046" h="2156551">
                <a:moveTo>
                  <a:pt x="0" y="0"/>
                </a:moveTo>
                <a:lnTo>
                  <a:pt x="6205046" y="0"/>
                </a:lnTo>
                <a:lnTo>
                  <a:pt x="6205046" y="2156552"/>
                </a:lnTo>
                <a:lnTo>
                  <a:pt x="0" y="2156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>
                <a:solidFill>
                  <a:srgbClr val="19264B"/>
                </a:solidFill>
                <a:ea typeface="Arimo Bold"/>
              </a:rPr>
              <a:t>퍼셉트론과 신경망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59984" y="3049905"/>
            <a:ext cx="6499316" cy="154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19264B"/>
                </a:solidFill>
                <a:ea typeface="Arimo"/>
              </a:rPr>
              <a:t>다수의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신호를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입력받아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하나의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신호를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출력하는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구조</a:t>
            </a: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61846" y="2749420"/>
            <a:ext cx="8322926" cy="6051903"/>
          </a:xfrm>
          <a:custGeom>
            <a:avLst/>
            <a:gdLst/>
            <a:ahLst/>
            <a:cxnLst/>
            <a:rect l="l" t="t" r="r" b="b"/>
            <a:pathLst>
              <a:path w="8322926" h="6051903">
                <a:moveTo>
                  <a:pt x="0" y="0"/>
                </a:moveTo>
                <a:lnTo>
                  <a:pt x="8322926" y="0"/>
                </a:lnTo>
                <a:lnTo>
                  <a:pt x="8322926" y="6051902"/>
                </a:lnTo>
                <a:lnTo>
                  <a:pt x="0" y="6051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 err="1">
                <a:solidFill>
                  <a:srgbClr val="19264B"/>
                </a:solidFill>
                <a:ea typeface="Arimo Bold"/>
              </a:rPr>
              <a:t>퍼셉트론과</a:t>
            </a:r>
            <a:r>
              <a:rPr lang="en-US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sz="4999" dirty="0" err="1">
                <a:solidFill>
                  <a:srgbClr val="19264B"/>
                </a:solidFill>
                <a:ea typeface="Arimo Bold"/>
              </a:rPr>
              <a:t>신경망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59984" y="3308019"/>
            <a:ext cx="6499316" cy="521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n층으로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구성</a:t>
            </a: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 err="1">
                <a:solidFill>
                  <a:srgbClr val="19264B"/>
                </a:solidFill>
                <a:ea typeface="Arimo"/>
              </a:rPr>
              <a:t>입력값</a:t>
            </a: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altLang="ko-KR" sz="3000" dirty="0">
                <a:solidFill>
                  <a:srgbClr val="19264B"/>
                </a:solidFill>
                <a:ea typeface="Arimo"/>
              </a:rPr>
              <a:t>: </a:t>
            </a: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이전 층의 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ea typeface="Arimo"/>
              </a:rPr>
              <a:t>신호</a:t>
            </a: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들로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부터</a:t>
            </a:r>
            <a:r>
              <a:rPr lang="en-US" sz="3000" dirty="0">
                <a:solidFill>
                  <a:srgbClr val="19264B"/>
                </a:solidFill>
                <a:ea typeface="Arimo"/>
              </a:rPr>
              <a:t> </a:t>
            </a:r>
            <a:r>
              <a:rPr lang="ko-KR" altLang="en-US" sz="3000" dirty="0" err="1">
                <a:solidFill>
                  <a:srgbClr val="19264B"/>
                </a:solidFill>
                <a:ea typeface="Arimo"/>
              </a:rPr>
              <a:t>가중합</a:t>
            </a: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 err="1">
                <a:solidFill>
                  <a:srgbClr val="19264B"/>
                </a:solidFill>
                <a:latin typeface="Arimo"/>
                <a:ea typeface="Arimo"/>
              </a:rPr>
              <a:t>출력값</a:t>
            </a:r>
            <a:r>
              <a:rPr lang="en-US" altLang="ko-KR" sz="3000" dirty="0">
                <a:solidFill>
                  <a:srgbClr val="19264B"/>
                </a:solidFill>
                <a:latin typeface="Arimo"/>
                <a:ea typeface="Arimo"/>
              </a:rPr>
              <a:t>: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활성화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함수</a:t>
            </a:r>
            <a:r>
              <a:rPr lang="ko-KR" altLang="en-US" sz="3000" dirty="0">
                <a:solidFill>
                  <a:srgbClr val="19264B"/>
                </a:solidFill>
                <a:latin typeface="Arimo"/>
                <a:ea typeface="Arimo"/>
              </a:rPr>
              <a:t>를 통과</a:t>
            </a: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09375" y="3442792"/>
            <a:ext cx="7521966" cy="3464063"/>
          </a:xfrm>
          <a:custGeom>
            <a:avLst/>
            <a:gdLst/>
            <a:ahLst/>
            <a:cxnLst/>
            <a:rect l="l" t="t" r="r" b="b"/>
            <a:pathLst>
              <a:path w="7521966" h="3464063">
                <a:moveTo>
                  <a:pt x="0" y="0"/>
                </a:moveTo>
                <a:lnTo>
                  <a:pt x="7521966" y="0"/>
                </a:lnTo>
                <a:lnTo>
                  <a:pt x="7521966" y="3464063"/>
                </a:lnTo>
                <a:lnTo>
                  <a:pt x="0" y="3464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9375" y="600400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 algn="l">
              <a:lnSpc>
                <a:spcPts val="6899"/>
              </a:lnSpc>
              <a:buFont typeface="Arial"/>
              <a:buChar char="•"/>
            </a:pPr>
            <a:r>
              <a:rPr lang="en-US" sz="4999" dirty="0" err="1">
                <a:solidFill>
                  <a:srgbClr val="19264B"/>
                </a:solidFill>
                <a:ea typeface="Arimo Bold"/>
              </a:rPr>
              <a:t>퍼셉트론과</a:t>
            </a:r>
            <a:r>
              <a:rPr lang="en-US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sz="4999" dirty="0" err="1">
                <a:solidFill>
                  <a:srgbClr val="19264B"/>
                </a:solidFill>
                <a:ea typeface="Arimo Bold"/>
              </a:rPr>
              <a:t>신경망</a:t>
            </a:r>
            <a:endParaRPr lang="en-US" sz="4999" dirty="0">
              <a:solidFill>
                <a:srgbClr val="19264B"/>
              </a:solidFill>
              <a:ea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59984" y="3988409"/>
            <a:ext cx="6499316" cy="73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ea typeface="Arimo"/>
              </a:rPr>
              <a:t>활성화 함수를 거쳐 입력신호의 가중합을 출력신호로 변환</a:t>
            </a: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latin typeface="Arimo"/>
                <a:ea typeface="Arimo"/>
              </a:rPr>
              <a:t>선형 함수</a:t>
            </a:r>
            <a:r>
              <a:rPr lang="en-US" altLang="ko-KR" sz="3000" dirty="0">
                <a:solidFill>
                  <a:srgbClr val="19264B"/>
                </a:solidFill>
                <a:latin typeface="Arimo"/>
                <a:ea typeface="Arimo"/>
              </a:rPr>
              <a:t>, </a:t>
            </a:r>
            <a:r>
              <a:rPr lang="ko-KR" altLang="en-US" sz="3000" dirty="0">
                <a:solidFill>
                  <a:srgbClr val="19264B"/>
                </a:solidFill>
                <a:latin typeface="Arimo"/>
                <a:ea typeface="Arimo"/>
              </a:rPr>
              <a:t>계단 함수</a:t>
            </a:r>
            <a:endParaRPr lang="en-US" altLang="ko-KR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altLang="ko-KR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altLang="ko-KR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endParaRPr lang="en-US" altLang="ko-KR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19264B"/>
                </a:solidFill>
                <a:latin typeface="Arimo"/>
                <a:ea typeface="Arimo"/>
              </a:rPr>
              <a:t>비선형 함수 </a:t>
            </a:r>
            <a:endParaRPr lang="en-US" altLang="ko-KR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19264B"/>
              </a:solidFill>
              <a:latin typeface="Arimo"/>
              <a:ea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2800" y="1931994"/>
            <a:ext cx="11353800" cy="8355006"/>
          </a:xfrm>
          <a:custGeom>
            <a:avLst/>
            <a:gdLst/>
            <a:ahLst/>
            <a:cxnLst/>
            <a:rect l="l" t="t" r="r" b="b"/>
            <a:pathLst>
              <a:path w="11731288" h="8626329">
                <a:moveTo>
                  <a:pt x="0" y="0"/>
                </a:moveTo>
                <a:lnTo>
                  <a:pt x="11731288" y="0"/>
                </a:lnTo>
                <a:lnTo>
                  <a:pt x="11731288" y="8626329"/>
                </a:lnTo>
                <a:lnTo>
                  <a:pt x="0" y="862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9375" y="619450"/>
            <a:ext cx="9775950" cy="82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6" lvl="1" indent="-539748">
              <a:lnSpc>
                <a:spcPts val="6899"/>
              </a:lnSpc>
              <a:buFont typeface="Arial"/>
              <a:buChar char="•"/>
            </a:pPr>
            <a:r>
              <a:rPr lang="en-US" altLang="ko-KR" sz="4999" dirty="0" err="1">
                <a:solidFill>
                  <a:srgbClr val="19264B"/>
                </a:solidFill>
                <a:ea typeface="Arimo Bold"/>
              </a:rPr>
              <a:t>퍼셉트론과</a:t>
            </a:r>
            <a:r>
              <a:rPr lang="en-US" altLang="ko-KR" sz="4999" dirty="0">
                <a:solidFill>
                  <a:srgbClr val="19264B"/>
                </a:solidFill>
                <a:ea typeface="Arimo Bold"/>
              </a:rPr>
              <a:t> </a:t>
            </a:r>
            <a:r>
              <a:rPr lang="en-US" altLang="ko-KR" sz="4999" dirty="0" err="1">
                <a:solidFill>
                  <a:srgbClr val="19264B"/>
                </a:solidFill>
                <a:ea typeface="Arimo Bold"/>
              </a:rPr>
              <a:t>신경망</a:t>
            </a:r>
            <a:endParaRPr lang="en-US" altLang="ko-KR" sz="4999" dirty="0">
              <a:solidFill>
                <a:srgbClr val="19264B"/>
              </a:solidFill>
              <a:ea typeface="Arim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50283" y="3193410"/>
            <a:ext cx="4049532" cy="2295594"/>
          </a:xfrm>
          <a:custGeom>
            <a:avLst/>
            <a:gdLst/>
            <a:ahLst/>
            <a:cxnLst/>
            <a:rect l="l" t="t" r="r" b="b"/>
            <a:pathLst>
              <a:path w="4049532" h="2295594">
                <a:moveTo>
                  <a:pt x="0" y="0"/>
                </a:moveTo>
                <a:lnTo>
                  <a:pt x="4049532" y="0"/>
                </a:lnTo>
                <a:lnTo>
                  <a:pt x="4049532" y="2295594"/>
                </a:lnTo>
                <a:lnTo>
                  <a:pt x="0" y="229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55625" y="3560533"/>
            <a:ext cx="5526971" cy="1582967"/>
          </a:xfrm>
          <a:custGeom>
            <a:avLst/>
            <a:gdLst/>
            <a:ahLst/>
            <a:cxnLst/>
            <a:rect l="l" t="t" r="r" b="b"/>
            <a:pathLst>
              <a:path w="5526971" h="1582967">
                <a:moveTo>
                  <a:pt x="0" y="0"/>
                </a:moveTo>
                <a:lnTo>
                  <a:pt x="5526971" y="0"/>
                </a:lnTo>
                <a:lnTo>
                  <a:pt x="5526971" y="1582967"/>
                </a:lnTo>
                <a:lnTo>
                  <a:pt x="0" y="1582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46095" y="1913888"/>
            <a:ext cx="2257908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계단 함수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17713" y="542925"/>
            <a:ext cx="97759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>
                <a:solidFill>
                  <a:srgbClr val="19264B"/>
                </a:solidFill>
                <a:latin typeface="Arimo Bold"/>
                <a:ea typeface="Arimo Bold"/>
              </a:rPr>
              <a:t>2. 활성화 함수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17713" y="5775353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ea typeface="Arimo"/>
              </a:rPr>
              <a:t>단순히 뉴런을 모사한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/>
              <p:cNvSpPr txBox="1"/>
              <p:nvPr/>
            </p:nvSpPr>
            <p:spPr>
              <a:xfrm>
                <a:off x="10144005" y="5775353"/>
                <a:ext cx="6499316" cy="41623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647700" lvl="1" indent="-323850" algn="l">
                  <a:lnSpc>
                    <a:spcPts val="4140"/>
                  </a:lnSpc>
                  <a:buFont typeface="Arial"/>
                  <a:buChar char="•"/>
                </a:pPr>
                <a:endParaRPr lang="en-US" sz="3000" dirty="0">
                  <a:solidFill>
                    <a:srgbClr val="19264B"/>
                  </a:solidFill>
                  <a:latin typeface="Arimo"/>
                  <a:ea typeface="Arimo"/>
                </a:endParaRPr>
              </a:p>
              <a:p>
                <a:pPr marL="647700" lvl="1" indent="-323850" algn="l">
                  <a:lnSpc>
                    <a:spcPts val="4140"/>
                  </a:lnSpc>
                  <a:buFont typeface="Arial"/>
                  <a:buChar char="•"/>
                </a:pPr>
                <a:r>
                  <a:rPr lang="en-US" sz="3000" dirty="0" err="1">
                    <a:solidFill>
                      <a:srgbClr val="19264B"/>
                    </a:solidFill>
                    <a:latin typeface="Arimo"/>
                    <a:ea typeface="Arimo"/>
                  </a:rPr>
                  <a:t>은닉층에</a:t>
                </a:r>
                <a:r>
                  <a:rPr lang="en-US" sz="3000" dirty="0">
                    <a:solidFill>
                      <a:srgbClr val="19264B"/>
                    </a:solidFill>
                    <a:latin typeface="Arimo"/>
                    <a:ea typeface="Arimo"/>
                  </a:rPr>
                  <a:t> </a:t>
                </a:r>
                <a:r>
                  <a:rPr lang="en-US" sz="3000" dirty="0" err="1">
                    <a:solidFill>
                      <a:srgbClr val="19264B"/>
                    </a:solidFill>
                    <a:latin typeface="Arimo"/>
                    <a:ea typeface="Arimo"/>
                  </a:rPr>
                  <a:t>사용하지</a:t>
                </a:r>
                <a:r>
                  <a:rPr lang="en-US" sz="3000" dirty="0">
                    <a:solidFill>
                      <a:srgbClr val="19264B"/>
                    </a:solidFill>
                    <a:latin typeface="Arimo"/>
                    <a:ea typeface="Arimo"/>
                  </a:rPr>
                  <a:t> </a:t>
                </a:r>
                <a:r>
                  <a:rPr lang="en-US" sz="3000" dirty="0" err="1">
                    <a:solidFill>
                      <a:srgbClr val="19264B"/>
                    </a:solidFill>
                    <a:latin typeface="Arimo"/>
                    <a:ea typeface="Arimo"/>
                  </a:rPr>
                  <a:t>않는다</a:t>
                </a:r>
                <a:r>
                  <a:rPr lang="en-US" sz="3000" dirty="0">
                    <a:solidFill>
                      <a:srgbClr val="19264B"/>
                    </a:solidFill>
                    <a:latin typeface="Arimo"/>
                    <a:ea typeface="Arimo"/>
                  </a:rPr>
                  <a:t>.</a:t>
                </a:r>
              </a:p>
              <a:p>
                <a:pPr marL="647700" lvl="1" indent="-323850" algn="l">
                  <a:lnSpc>
                    <a:spcPts val="4140"/>
                  </a:lnSpc>
                  <a:buFont typeface="Arial"/>
                  <a:buChar char="•"/>
                </a:pPr>
                <a:endParaRPr lang="en-US" sz="3000" dirty="0">
                  <a:solidFill>
                    <a:srgbClr val="19264B"/>
                  </a:solidFill>
                  <a:latin typeface="Arimo"/>
                  <a:ea typeface="Arimo"/>
                </a:endParaRPr>
              </a:p>
              <a:p>
                <a:pPr marL="323850" lvl="1" algn="l">
                  <a:lnSpc>
                    <a:spcPts val="4140"/>
                  </a:lnSpc>
                </a:pPr>
                <a:endParaRPr lang="en-US" sz="3000" dirty="0">
                  <a:solidFill>
                    <a:srgbClr val="19264B"/>
                  </a:solidFill>
                  <a:latin typeface="Arimo"/>
                  <a:ea typeface="Arimo"/>
                </a:endParaRPr>
              </a:p>
              <a:p>
                <a:pPr marL="647700" lvl="1" indent="-323850">
                  <a:lnSpc>
                    <a:spcPts val="414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600"/>
                      <m:t>3</m:t>
                    </m:r>
                    <m:r>
                      <m:rPr>
                        <m:sty m:val="p"/>
                      </m:rPr>
                      <a:rPr lang="en-US" altLang="ko-KR" sz="3600"/>
                      <m:t>x</m:t>
                    </m:r>
                    <m:r>
                      <a:rPr lang="en-US" altLang="ko-KR" sz="3600"/>
                      <m:t>+6</m:t>
                    </m:r>
                  </m:oMath>
                </a14:m>
                <a:r>
                  <a:rPr lang="en-US" altLang="ko-KR" sz="3600" dirty="0"/>
                  <a:t> = </a:t>
                </a:r>
                <a14:m>
                  <m:oMath xmlns:m="http://schemas.openxmlformats.org/officeDocument/2006/math">
                    <m:r>
                      <a:rPr lang="en-US" altLang="ko-KR" sz="3600"/>
                      <m:t>3</m:t>
                    </m:r>
                    <m:d>
                      <m:dPr>
                        <m:ctrlPr>
                          <a:rPr lang="ko-KR" altLang="ko-KR" sz="3600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3600"/>
                          <m:t>x</m:t>
                        </m:r>
                        <m:r>
                          <a:rPr lang="en-US" altLang="ko-KR" sz="3600"/>
                          <m:t>+2</m:t>
                        </m:r>
                      </m:e>
                    </m:d>
                  </m:oMath>
                </a14:m>
                <a:endParaRPr lang="ko-KR" altLang="ko-KR" sz="3600" dirty="0"/>
              </a:p>
              <a:p>
                <a:pPr marL="647700" lvl="1" indent="-323850">
                  <a:lnSpc>
                    <a:spcPts val="4140"/>
                  </a:lnSpc>
                  <a:buFont typeface="Arial"/>
                  <a:buChar char="•"/>
                </a:pPr>
                <a:endParaRPr lang="en-US" altLang="ko-KR" sz="5400" dirty="0"/>
              </a:p>
              <a:p>
                <a:pPr marL="647700" lvl="1" indent="-323850">
                  <a:lnSpc>
                    <a:spcPts val="4140"/>
                  </a:lnSpc>
                  <a:buFont typeface="Arial"/>
                  <a:buChar char="•"/>
                </a:pPr>
                <a:endParaRPr lang="ko-KR" altLang="ko-KR" sz="5400" dirty="0"/>
              </a:p>
              <a:p>
                <a:pPr marL="647700" lvl="1" indent="-323850" algn="l">
                  <a:lnSpc>
                    <a:spcPts val="4140"/>
                  </a:lnSpc>
                  <a:buFont typeface="Arial"/>
                  <a:buChar char="•"/>
                </a:pPr>
                <a:endParaRPr lang="en-US" sz="3000" dirty="0">
                  <a:solidFill>
                    <a:srgbClr val="19264B"/>
                  </a:solidFill>
                  <a:latin typeface="Arimo"/>
                  <a:ea typeface="Arimo"/>
                </a:endParaRPr>
              </a:p>
            </p:txBody>
          </p:sp>
        </mc:Choice>
        <mc:Fallback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005" y="5775353"/>
                <a:ext cx="6499316" cy="4162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2"/>
          <p:cNvSpPr txBox="1"/>
          <p:nvPr/>
        </p:nvSpPr>
        <p:spPr>
          <a:xfrm>
            <a:off x="12090157" y="1907337"/>
            <a:ext cx="2257908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선형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323C3F-31FE-423B-B6BA-00281BAB1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688" y="6297586"/>
            <a:ext cx="5319218" cy="3989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900"/>
            <a:ext cx="2362200" cy="10438800"/>
            <a:chOff x="0" y="0"/>
            <a:chExt cx="3149600" cy="1391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600" cy="13918437"/>
            </a:xfrm>
            <a:custGeom>
              <a:avLst/>
              <a:gdLst/>
              <a:ahLst/>
              <a:cxnLst/>
              <a:rect l="l" t="t" r="r" b="b"/>
              <a:pathLst>
                <a:path w="3149600" h="13918437">
                  <a:moveTo>
                    <a:pt x="0" y="0"/>
                  </a:moveTo>
                  <a:lnTo>
                    <a:pt x="3149600" y="0"/>
                  </a:lnTo>
                  <a:lnTo>
                    <a:pt x="3149600" y="13918437"/>
                  </a:lnTo>
                  <a:lnTo>
                    <a:pt x="0" y="13918437"/>
                  </a:lnTo>
                  <a:close/>
                </a:path>
              </a:pathLst>
            </a:custGeom>
            <a:solidFill>
              <a:srgbClr val="19264B"/>
            </a:solidFill>
          </p:spPr>
        </p:sp>
      </p:grpSp>
      <p:sp>
        <p:nvSpPr>
          <p:cNvPr id="4" name="AutoShape 4"/>
          <p:cNvSpPr/>
          <p:nvPr/>
        </p:nvSpPr>
        <p:spPr>
          <a:xfrm rot="5341141">
            <a:off x="-1879676" y="2101575"/>
            <a:ext cx="445085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1857400" y="6143300"/>
            <a:ext cx="6076950" cy="2362200"/>
          </a:xfrm>
          <a:custGeom>
            <a:avLst/>
            <a:gdLst/>
            <a:ahLst/>
            <a:cxnLst/>
            <a:rect l="l" t="t" r="r" b="b"/>
            <a:pathLst>
              <a:path w="6076950" h="2362200">
                <a:moveTo>
                  <a:pt x="0" y="0"/>
                </a:moveTo>
                <a:lnTo>
                  <a:pt x="6076950" y="0"/>
                </a:lnTo>
                <a:lnTo>
                  <a:pt x="60769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49404" y="4220939"/>
            <a:ext cx="5924965" cy="3722766"/>
          </a:xfrm>
          <a:custGeom>
            <a:avLst/>
            <a:gdLst/>
            <a:ahLst/>
            <a:cxnLst/>
            <a:rect l="l" t="t" r="r" b="b"/>
            <a:pathLst>
              <a:path w="5924965" h="3722766">
                <a:moveTo>
                  <a:pt x="0" y="0"/>
                </a:moveTo>
                <a:lnTo>
                  <a:pt x="5924965" y="0"/>
                </a:lnTo>
                <a:lnTo>
                  <a:pt x="5924965" y="3722765"/>
                </a:lnTo>
                <a:lnTo>
                  <a:pt x="0" y="372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41766" y="2893002"/>
            <a:ext cx="3213991" cy="1327936"/>
          </a:xfrm>
          <a:custGeom>
            <a:avLst/>
            <a:gdLst/>
            <a:ahLst/>
            <a:cxnLst/>
            <a:rect l="l" t="t" r="r" b="b"/>
            <a:pathLst>
              <a:path w="3213991" h="1327936">
                <a:moveTo>
                  <a:pt x="0" y="0"/>
                </a:moveTo>
                <a:lnTo>
                  <a:pt x="3213992" y="0"/>
                </a:lnTo>
                <a:lnTo>
                  <a:pt x="3213992" y="1327937"/>
                </a:lnTo>
                <a:lnTo>
                  <a:pt x="0" y="1327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17713" y="4176265"/>
            <a:ext cx="5860463" cy="3767440"/>
          </a:xfrm>
          <a:custGeom>
            <a:avLst/>
            <a:gdLst/>
            <a:ahLst/>
            <a:cxnLst/>
            <a:rect l="l" t="t" r="r" b="b"/>
            <a:pathLst>
              <a:path w="5860463" h="3767440">
                <a:moveTo>
                  <a:pt x="0" y="0"/>
                </a:moveTo>
                <a:lnTo>
                  <a:pt x="5860463" y="0"/>
                </a:lnTo>
                <a:lnTo>
                  <a:pt x="5860463" y="3767440"/>
                </a:lnTo>
                <a:lnTo>
                  <a:pt x="0" y="3767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78066" y="2700804"/>
            <a:ext cx="4584920" cy="1585121"/>
          </a:xfrm>
          <a:custGeom>
            <a:avLst/>
            <a:gdLst/>
            <a:ahLst/>
            <a:cxnLst/>
            <a:rect l="l" t="t" r="r" b="b"/>
            <a:pathLst>
              <a:path w="4584920" h="1585121">
                <a:moveTo>
                  <a:pt x="0" y="0"/>
                </a:moveTo>
                <a:lnTo>
                  <a:pt x="4584920" y="0"/>
                </a:lnTo>
                <a:lnTo>
                  <a:pt x="4584920" y="1585121"/>
                </a:lnTo>
                <a:lnTo>
                  <a:pt x="0" y="1585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1766" y="1975647"/>
            <a:ext cx="360475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시그모이드 함수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7713" y="542925"/>
            <a:ext cx="9775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>
                <a:solidFill>
                  <a:srgbClr val="19264B"/>
                </a:solidFill>
                <a:latin typeface="Arimo Bold"/>
                <a:ea typeface="Arimo Bold"/>
              </a:rPr>
              <a:t>2. 활성화 함수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7713" y="8238437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이진 분류에서 자주 쓰인다.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7635" y="1842297"/>
            <a:ext cx="356189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19264B"/>
                </a:solidFill>
                <a:ea typeface="Arimo"/>
              </a:rPr>
              <a:t>소프트맥스 함수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17713" y="8959215"/>
            <a:ext cx="6499316" cy="100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기울기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소실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문제가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</a:t>
            </a:r>
            <a:r>
              <a:rPr lang="en-US" sz="3000" dirty="0" err="1">
                <a:solidFill>
                  <a:srgbClr val="19264B"/>
                </a:solidFill>
                <a:latin typeface="Arimo"/>
                <a:ea typeface="Arimo"/>
              </a:rPr>
              <a:t>있다</a:t>
            </a: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. </a:t>
            </a:r>
          </a:p>
          <a:p>
            <a:pPr marL="323850" lvl="1" algn="l">
              <a:lnSpc>
                <a:spcPts val="4140"/>
              </a:lnSpc>
            </a:pPr>
            <a:r>
              <a:rPr lang="en-US" sz="3000" dirty="0">
                <a:solidFill>
                  <a:srgbClr val="19264B"/>
                </a:solidFill>
                <a:latin typeface="Arimo"/>
                <a:ea typeface="Arimo"/>
              </a:rPr>
              <a:t>   sig’(x) = sig(x)(1-sig(x))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4871" y="4733600"/>
            <a:ext cx="649931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다중 분류에 자주 쓰인다.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4871" y="5369870"/>
            <a:ext cx="6499316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함수값들의 합이 1이다.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     -&gt; 각 값을 확률로 이해할 수 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4871" y="6530015"/>
            <a:ext cx="6821288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19264B"/>
                </a:solidFill>
                <a:latin typeface="Arimo"/>
                <a:ea typeface="Arimo"/>
              </a:rPr>
              <a:t>시그모이드 함수의 일반적인 형태이다.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424</Words>
  <Application>Microsoft Office PowerPoint</Application>
  <PresentationFormat>사용자 지정</PresentationFormat>
  <Paragraphs>166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Arial Bold</vt:lpstr>
      <vt:lpstr>Cambria Math</vt:lpstr>
      <vt:lpstr>Arimo</vt:lpstr>
      <vt:lpstr>Calibri</vt:lpstr>
      <vt:lpstr>Arimo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스터디 발표용 템플릿 (1).pptx의 사본</dc:title>
  <cp:lastModifiedBy>현규 배</cp:lastModifiedBy>
  <cp:revision>20</cp:revision>
  <dcterms:created xsi:type="dcterms:W3CDTF">2006-08-16T00:00:00Z</dcterms:created>
  <dcterms:modified xsi:type="dcterms:W3CDTF">2023-11-07T04:20:34Z</dcterms:modified>
  <dc:identifier>DAFzYFd9-q4</dc:identifier>
</cp:coreProperties>
</file>